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7" r:id="rId4"/>
    <p:sldMasterId id="2147483768" r:id="rId5"/>
    <p:sldMasterId id="2147483769" r:id="rId6"/>
    <p:sldMasterId id="214748377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</p:sldIdLst>
  <p:sldSz cy="5143500" cx="9144000"/>
  <p:notesSz cx="6858000" cy="9144000"/>
  <p:embeddedFontLst>
    <p:embeddedFont>
      <p:font typeface="IBM Plex Sans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Roboto Medium"/>
      <p:regular r:id="rId52"/>
      <p:bold r:id="rId53"/>
      <p:italic r:id="rId54"/>
      <p:boldItalic r:id="rId55"/>
    </p:embeddedFont>
    <p:embeddedFont>
      <p:font typeface="IBM Plex Sans Medium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IBM Plex Sans SemiBold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font" Target="fonts/IBMPlexSans-regular.fntdata"/><Relationship Id="rId43" Type="http://schemas.openxmlformats.org/officeDocument/2006/relationships/slide" Target="slides/slide35.xml"/><Relationship Id="rId46" Type="http://schemas.openxmlformats.org/officeDocument/2006/relationships/font" Target="fonts/IBMPlexSans-italic.fntdata"/><Relationship Id="rId45" Type="http://schemas.openxmlformats.org/officeDocument/2006/relationships/font" Target="fonts/IBMPlexSans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Roboto-regular.fntdata"/><Relationship Id="rId47" Type="http://schemas.openxmlformats.org/officeDocument/2006/relationships/font" Target="fonts/IBMPlexSans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2.xml"/><Relationship Id="rId64" Type="http://schemas.openxmlformats.org/officeDocument/2006/relationships/font" Target="fonts/IBMPlexSansSemiBold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4.xml"/><Relationship Id="rId66" Type="http://schemas.openxmlformats.org/officeDocument/2006/relationships/font" Target="fonts/IBMPlexSansSemiBold-italic.fntdata"/><Relationship Id="rId21" Type="http://schemas.openxmlformats.org/officeDocument/2006/relationships/slide" Target="slides/slide13.xml"/><Relationship Id="rId65" Type="http://schemas.openxmlformats.org/officeDocument/2006/relationships/font" Target="fonts/IBMPlexSansSemiBold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IBMPlexSansSemiBold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RobotoMedium-bold.fntdata"/><Relationship Id="rId52" Type="http://schemas.openxmlformats.org/officeDocument/2006/relationships/font" Target="fonts/RobotoMedium-regular.fntdata"/><Relationship Id="rId11" Type="http://schemas.openxmlformats.org/officeDocument/2006/relationships/slide" Target="slides/slide3.xml"/><Relationship Id="rId55" Type="http://schemas.openxmlformats.org/officeDocument/2006/relationships/font" Target="fonts/RobotoMedium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Medium-italic.fntdata"/><Relationship Id="rId13" Type="http://schemas.openxmlformats.org/officeDocument/2006/relationships/slide" Target="slides/slide5.xml"/><Relationship Id="rId57" Type="http://schemas.openxmlformats.org/officeDocument/2006/relationships/font" Target="fonts/IBMPlexSansMedium-bold.fntdata"/><Relationship Id="rId12" Type="http://schemas.openxmlformats.org/officeDocument/2006/relationships/slide" Target="slides/slide4.xml"/><Relationship Id="rId56" Type="http://schemas.openxmlformats.org/officeDocument/2006/relationships/font" Target="fonts/IBMPlexSansMedium-regular.fntdata"/><Relationship Id="rId15" Type="http://schemas.openxmlformats.org/officeDocument/2006/relationships/slide" Target="slides/slide7.xml"/><Relationship Id="rId59" Type="http://schemas.openxmlformats.org/officeDocument/2006/relationships/font" Target="fonts/IBMPlexSans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IBMPlexSans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3fff2a359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3fff2a359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4036778577_0_5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14036778577_0_5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4036778577_0_5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14036778577_0_5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4036778577_0_5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14036778577_0_5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4036778577_0_6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14036778577_0_6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4036778577_0_6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14036778577_0_6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4036778577_0_6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4036778577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4036778577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4036778577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4036778577_0_1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14036778577_0_1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4036778577_0_12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14036778577_0_12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4036778577_0_1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14036778577_0_1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6f039eb8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6f039eb8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4036778577_0_1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14036778577_0_1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4036778577_0_1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14036778577_0_1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4036778577_0_1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14036778577_0_13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36f039eb8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36f039eb8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036778577_0_10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g14036778577_0_10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4036778577_0_10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14036778577_0_10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4036778577_0_10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14036778577_0_10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4036778577_0_10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14036778577_0_10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4036778577_0_10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14036778577_0_10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36f039eb8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36f039eb8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fff2a359e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3fff2a359e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4036778577_0_1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14036778577_0_1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4036778577_0_13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14036778577_0_13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4036778577_0_1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14036778577_0_1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4036778577_0_13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14036778577_0_13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3fff2a359e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3fff2a359e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3fff2a359e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3fff2a359e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36f039eb8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36f039eb8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4036778577_0_5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14036778577_0_5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4036778577_0_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14036778577_0_5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036778577_0_5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14036778577_0_5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4036778577_0_5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4036778577_0_5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4036778577_0_5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14036778577_0_5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8.jpg"/><Relationship Id="rId3" Type="http://schemas.openxmlformats.org/officeDocument/2006/relationships/image" Target="../media/image6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31.png"/><Relationship Id="rId13" Type="http://schemas.openxmlformats.org/officeDocument/2006/relationships/image" Target="../media/image29.png"/><Relationship Id="rId1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15" Type="http://schemas.openxmlformats.org/officeDocument/2006/relationships/image" Target="../media/image28.png"/><Relationship Id="rId14" Type="http://schemas.openxmlformats.org/officeDocument/2006/relationships/image" Target="../media/image33.png"/><Relationship Id="rId5" Type="http://schemas.openxmlformats.org/officeDocument/2006/relationships/image" Target="../media/image45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2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1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1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1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1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" showMasterSp="0">
  <p:cSld name="2_Только заголовок_1_2_2_1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586" name="Google Shape;586;p10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587" name="Google Shape;587;p104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4"/>
          <p:cNvSpPr txBox="1"/>
          <p:nvPr>
            <p:ph idx="1" type="body"/>
          </p:nvPr>
        </p:nvSpPr>
        <p:spPr>
          <a:xfrm>
            <a:off x="518137" y="542474"/>
            <a:ext cx="2011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89" name="Google Shape;589;p10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2" showMasterSp="0">
  <p:cSld name="2_Только заголовок_1_2_2_1_1_2">
    <p:bg>
      <p:bgPr>
        <a:solidFill>
          <a:srgbClr val="6E32E0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591" name="Google Shape;591;p10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05"/>
          <p:cNvSpPr txBox="1"/>
          <p:nvPr>
            <p:ph idx="1" type="body"/>
          </p:nvPr>
        </p:nvSpPr>
        <p:spPr>
          <a:xfrm>
            <a:off x="518137" y="542474"/>
            <a:ext cx="2011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93" name="Google Shape;593;p10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" showMasterSp="0">
  <p:cSld name="2_Только заголовок_1_2_2_1_1_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6"/>
          <p:cNvSpPr txBox="1"/>
          <p:nvPr>
            <p:ph idx="1" type="body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1"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1"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1"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1"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1"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596" name="Google Shape;596;p10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597" name="Google Shape;597;p106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06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99" name="Google Shape;599;p10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2" showMasterSp="0">
  <p:cSld name="2_Только заголовок_1_2_2_1_1_1_2">
    <p:bg>
      <p:bgPr>
        <a:solidFill>
          <a:srgbClr val="6E32E0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7"/>
          <p:cNvSpPr txBox="1"/>
          <p:nvPr>
            <p:ph idx="1" type="body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 b="1" sz="1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 b="1" sz="1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 b="1" sz="1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 b="1" sz="1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 b="1" sz="1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602" name="Google Shape;602;p10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07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04" name="Google Shape;604;p10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606" name="Google Shape;606;p10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607" name="Google Shape;607;p108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08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09" name="Google Shape;609;p108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10" name="Google Shape;610;p10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_1" showMasterSp="0">
  <p:cSld name="2_Только заголовок_1_2_2_1_1_1_1_1">
    <p:bg>
      <p:bgPr>
        <a:solidFill>
          <a:srgbClr val="6E32E0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612" name="Google Shape;612;p10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0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14" name="Google Shape;614;p10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15" name="Google Shape;615;p10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" showMasterSp="0">
  <p:cSld name="2_Только заголовок_1_2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0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18" name="Google Shape;618;p110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619" name="Google Shape;619;p11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1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_1">
  <p:cSld name="2_Только заголовок_1_2_1_2_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1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AutoNum type="arabicPeriod"/>
              <a:defRPr sz="2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None/>
              <a:defRPr sz="21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None/>
              <a:defRPr sz="21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None/>
              <a:defRPr sz="21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None/>
              <a:defRPr sz="21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23" name="Google Shape;623;p11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_1_1" showMasterSp="0">
  <p:cSld name="2_Только заголовок_1_2_1_2_1_1">
    <p:bg>
      <p:bgPr>
        <a:solidFill>
          <a:srgbClr val="6E32E0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2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sz="2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626" name="Google Shape;626;p11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1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_1_1_1" showMasterSp="0">
  <p:cSld name="2_Только заголовок_1_2_1_2_1_1_1">
    <p:bg>
      <p:bgPr>
        <a:solidFill>
          <a:srgbClr val="000000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3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sz="2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630" name="Google Shape;630;p11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1" showMasterSp="0">
  <p:cSld name="2_Только заголовок_1_2_1_1">
    <p:bg>
      <p:bgPr>
        <a:solidFill>
          <a:srgbClr val="000000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633" name="Google Shape;633;p11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14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35" name="Google Shape;635;p114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36" name="Google Shape;636;p11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1_1" showMasterSp="0">
  <p:cSld name="2_Только заголовок_1_2_1_1_1">
    <p:bg>
      <p:bgPr>
        <a:solidFill>
          <a:srgbClr val="6E32E0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638" name="Google Shape;638;p11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1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40" name="Google Shape;640;p115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41" name="Google Shape;641;p11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 showMasterSp="0">
  <p:cSld name="5_Титульный слайд">
    <p:bg>
      <p:bgPr>
        <a:solidFill>
          <a:srgbClr val="000000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16"/>
          <p:cNvSpPr txBox="1"/>
          <p:nvPr>
            <p:ph type="title"/>
          </p:nvPr>
        </p:nvSpPr>
        <p:spPr>
          <a:xfrm>
            <a:off x="518137" y="1274943"/>
            <a:ext cx="80841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IBM Plex Sans SemiBold"/>
              <a:buNone/>
              <a:defRPr b="0" sz="54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44" name="Google Shape;644;p116"/>
          <p:cNvSpPr txBox="1"/>
          <p:nvPr>
            <p:ph idx="1" type="body"/>
          </p:nvPr>
        </p:nvSpPr>
        <p:spPr>
          <a:xfrm>
            <a:off x="518137" y="3821531"/>
            <a:ext cx="80841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4.png" id="645" name="Google Shape;645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2146" y="558855"/>
            <a:ext cx="2077350" cy="377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1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 showMasterSp="0">
  <p:cSld name="4_Титульны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17"/>
          <p:cNvSpPr txBox="1"/>
          <p:nvPr>
            <p:ph type="title"/>
          </p:nvPr>
        </p:nvSpPr>
        <p:spPr>
          <a:xfrm>
            <a:off x="518137" y="1274943"/>
            <a:ext cx="80841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IBM Plex Sans SemiBold"/>
              <a:buNone/>
              <a:defRPr b="0" sz="5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49" name="Google Shape;649;p117"/>
          <p:cNvSpPr txBox="1"/>
          <p:nvPr>
            <p:ph idx="1" type="body"/>
          </p:nvPr>
        </p:nvSpPr>
        <p:spPr>
          <a:xfrm>
            <a:off x="518137" y="3821531"/>
            <a:ext cx="80841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5.png" id="650" name="Google Shape;650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5"/>
            <a:ext cx="2077350" cy="37770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1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олько заголовок" showMasterSp="0">
  <p:cSld name="11_Только заголовок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8"/>
          <p:cNvSpPr/>
          <p:nvPr/>
        </p:nvSpPr>
        <p:spPr>
          <a:xfrm>
            <a:off x="4572000" y="-1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4" name="Google Shape;654;p118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5" name="Google Shape;655;p118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6" name="Google Shape;656;p118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657" name="Google Shape;657;p11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18"/>
          <p:cNvSpPr txBox="1"/>
          <p:nvPr>
            <p:ph idx="1" type="body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59" name="Google Shape;659;p11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олько заголовок" showMasterSp="0">
  <p:cSld name="18_Только заголовок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9"/>
          <p:cNvSpPr txBox="1"/>
          <p:nvPr>
            <p:ph idx="1" type="body"/>
          </p:nvPr>
        </p:nvSpPr>
        <p:spPr>
          <a:xfrm>
            <a:off x="581471" y="1981200"/>
            <a:ext cx="79875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None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619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6195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6195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62" name="Google Shape;662;p119"/>
          <p:cNvSpPr txBox="1"/>
          <p:nvPr>
            <p:ph idx="2" type="body"/>
          </p:nvPr>
        </p:nvSpPr>
        <p:spPr>
          <a:xfrm>
            <a:off x="518134" y="1122195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63" name="Google Shape;663;p119"/>
          <p:cNvSpPr txBox="1"/>
          <p:nvPr>
            <p:ph type="title"/>
          </p:nvPr>
        </p:nvSpPr>
        <p:spPr>
          <a:xfrm>
            <a:off x="467549" y="345052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"/>
              <a:buNone/>
              <a:defRPr b="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Google Shape;24;p5" id="664" name="Google Shape;664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2450" y="4596695"/>
            <a:ext cx="685799" cy="14867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" showMasterSp="0">
  <p:cSld name="2_Только заголовок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0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"/>
              <a:buNone/>
              <a:defRPr b="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68" name="Google Shape;668;p12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9" name="Google Shape;669;p120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AutoNum type="arabicPeriod"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Google Shape;19;p4" id="670" name="Google Shape;670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2450" y="4596695"/>
            <a:ext cx="685799" cy="14867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2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олько заголовок" showMasterSp="0">
  <p:cSld name="18_Только заголовок 2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21"/>
          <p:cNvSpPr txBox="1"/>
          <p:nvPr>
            <p:ph idx="1" type="body"/>
          </p:nvPr>
        </p:nvSpPr>
        <p:spPr>
          <a:xfrm>
            <a:off x="581471" y="1981200"/>
            <a:ext cx="79875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None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619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6195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6195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74" name="Google Shape;674;p121"/>
          <p:cNvSpPr txBox="1"/>
          <p:nvPr>
            <p:ph idx="2" type="body"/>
          </p:nvPr>
        </p:nvSpPr>
        <p:spPr>
          <a:xfrm>
            <a:off x="518134" y="1122195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75" name="Google Shape;675;p121"/>
          <p:cNvSpPr txBox="1"/>
          <p:nvPr>
            <p:ph type="title"/>
          </p:nvPr>
        </p:nvSpPr>
        <p:spPr>
          <a:xfrm>
            <a:off x="467549" y="345052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"/>
              <a:buNone/>
              <a:defRPr b="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Google Shape;24;p5" id="676" name="Google Shape;676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2450" y="4596695"/>
            <a:ext cx="685799" cy="14867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олько заголовок" showMasterSp="0">
  <p:cSld name="18_Только заголовок 3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2"/>
          <p:cNvSpPr txBox="1"/>
          <p:nvPr>
            <p:ph idx="1" type="body"/>
          </p:nvPr>
        </p:nvSpPr>
        <p:spPr>
          <a:xfrm>
            <a:off x="581471" y="1981200"/>
            <a:ext cx="79875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None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619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6195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6195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•"/>
              <a:defRPr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80" name="Google Shape;680;p122"/>
          <p:cNvSpPr txBox="1"/>
          <p:nvPr>
            <p:ph idx="2" type="body"/>
          </p:nvPr>
        </p:nvSpPr>
        <p:spPr>
          <a:xfrm>
            <a:off x="518134" y="1122195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81" name="Google Shape;681;p122"/>
          <p:cNvSpPr txBox="1"/>
          <p:nvPr>
            <p:ph type="title"/>
          </p:nvPr>
        </p:nvSpPr>
        <p:spPr>
          <a:xfrm>
            <a:off x="467549" y="345052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"/>
              <a:buNone/>
              <a:defRPr b="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Google Shape;19;p41" id="682" name="Google Shape;682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2450" y="4596695"/>
            <a:ext cx="685799" cy="14867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2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 1 1">
  <p:cSld name="2_Только заголовок_1_2_2_1_1_1_3_1">
    <p:bg>
      <p:bgPr>
        <a:solidFill>
          <a:srgbClr val="FFFFFF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23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86" name="Google Shape;686;p12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123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23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89" name="Google Shape;689;p123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0" name="Google Shape;690;p123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1" name="Google Shape;691;p123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5" name="Google Shape;18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198" name="Google Shape;198;p3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199" name="Google Shape;199;p3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39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39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206" name="Google Shape;206;p40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207" name="Google Shape;207;p40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8" name="Google Shape;208;p40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1" name="Google Shape;211;p4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2" name="Google Shape;21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5" name="Google Shape;215;p42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6" name="Google Shape;216;p4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8" name="Google Shape;218;p4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2" name="Google Shape;222;p4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3" name="Google Shape;223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4" name="Google Shape;224;p4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228" name="Google Shape;228;p4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233" name="Google Shape;233;p4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6" name="Google Shape;236;p4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5" name="Google Shape;245;p48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6" name="Google Shape;246;p4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7" name="Google Shape;247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8" name="Google Shape;248;p4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9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9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9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9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9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9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9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9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9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9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9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9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9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9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9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9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9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9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9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9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9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9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9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9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9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9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1" name="Google Shape;281;p4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3" name="Google Shape;283;p4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4" name="Google Shape;284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5" name="Google Shape;285;p4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8" name="Google Shape;288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9" name="Google Shape;289;p5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90" name="Google Shape;290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91" name="Google Shape;291;p5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94" name="Google Shape;294;p5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95" name="Google Shape;29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96" name="Google Shape;296;p5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99" name="Google Shape;299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00" name="Google Shape;300;p5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3" name="Google Shape;303;p53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304" name="Google Shape;304;p5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309" name="Google Shape;309;p5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5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11" name="Google Shape;311;p5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12" name="Google Shape;312;p5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5" name="Google Shape;315;p5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57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57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5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1" name="Google Shape;321;p5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7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57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57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8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7" name="Google Shape;327;p5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9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59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p59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59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p60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60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9" name="Google Shape;339;p6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0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60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1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1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61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7" name="Google Shape;347;p61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0" name="Google Shape;350;p6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352" name="Google Shape;352;p6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353" name="Google Shape;353;p6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3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55" name="Google Shape;355;p63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56" name="Google Shape;356;p6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4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4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64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2" name="Google Shape;362;p64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" name="Google Shape;363;p64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6" name="Google Shape;366;p6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5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65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65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6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6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4" name="Google Shape;374;p6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7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7" name="Google Shape;377;p6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0" name="Google Shape;380;p68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2" name="Google Shape;382;p68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68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6" name="Google Shape;386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7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0" name="Google Shape;390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_1" showMasterSp="0" type="tx">
  <p:cSld name="TITLE_AND_BODY">
    <p:bg>
      <p:bgPr>
        <a:solidFill>
          <a:srgbClr val="6E32E0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2"/>
          <p:cNvSpPr txBox="1"/>
          <p:nvPr>
            <p:ph type="title"/>
          </p:nvPr>
        </p:nvSpPr>
        <p:spPr>
          <a:xfrm>
            <a:off x="518137" y="1274943"/>
            <a:ext cx="80841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IBM Plex Sans SemiBold"/>
              <a:buNone/>
              <a:defRPr b="0" sz="54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98" name="Google Shape;398;p72"/>
          <p:cNvSpPr txBox="1"/>
          <p:nvPr>
            <p:ph idx="1" type="body"/>
          </p:nvPr>
        </p:nvSpPr>
        <p:spPr>
          <a:xfrm>
            <a:off x="518137" y="3821531"/>
            <a:ext cx="80841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4.png" id="399" name="Google Shape;39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2146" y="558855"/>
            <a:ext cx="2077350" cy="377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402" name="Google Shape;402;p7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403" name="Google Shape;403;p7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7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06" name="Google Shape;406;p73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07" name="Google Shape;407;p7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4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10" name="Google Shape;410;p74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411" name="Google Shape;411;p7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 showMasterSp="0" type="title">
  <p:cSld name="TITLE">
    <p:bg>
      <p:bgPr>
        <a:solidFill>
          <a:srgbClr val="6E32E0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5"/>
          <p:cNvSpPr/>
          <p:nvPr>
            <p:ph idx="2" type="pic"/>
          </p:nvPr>
        </p:nvSpPr>
        <p:spPr>
          <a:xfrm>
            <a:off x="-1" y="0"/>
            <a:ext cx="9144000" cy="5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75"/>
          <p:cNvSpPr txBox="1"/>
          <p:nvPr>
            <p:ph type="title"/>
          </p:nvPr>
        </p:nvSpPr>
        <p:spPr>
          <a:xfrm>
            <a:off x="518134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Medium"/>
              <a:buNone/>
              <a:defRPr b="0" sz="5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16" name="Google Shape;416;p75"/>
          <p:cNvSpPr txBox="1"/>
          <p:nvPr>
            <p:ph idx="1" type="body"/>
          </p:nvPr>
        </p:nvSpPr>
        <p:spPr>
          <a:xfrm>
            <a:off x="518134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l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17" name="Google Shape;417;p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" showMasterSp="0">
  <p:cSld name="20_Только заголовок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6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76"/>
          <p:cNvSpPr txBox="1"/>
          <p:nvPr>
            <p:ph idx="1" type="body"/>
          </p:nvPr>
        </p:nvSpPr>
        <p:spPr>
          <a:xfrm>
            <a:off x="518137" y="1685831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421" name="Google Shape;421;p7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6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23" name="Google Shape;423;p7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3" showMasterSp="0">
  <p:cSld name="20_Только заголовок_3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7"/>
          <p:cNvSpPr/>
          <p:nvPr/>
        </p:nvSpPr>
        <p:spPr>
          <a:xfrm>
            <a:off x="0" y="-1"/>
            <a:ext cx="9144000" cy="1238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77"/>
          <p:cNvSpPr txBox="1"/>
          <p:nvPr>
            <p:ph idx="1" type="body"/>
          </p:nvPr>
        </p:nvSpPr>
        <p:spPr>
          <a:xfrm>
            <a:off x="518137" y="1685831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427" name="Google Shape;427;p7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77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429" name="Google Shape;429;p77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2" showMasterSp="0">
  <p:cSld name="20_Только заголовок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8"/>
          <p:cNvSpPr txBox="1"/>
          <p:nvPr>
            <p:ph idx="1" type="body"/>
          </p:nvPr>
        </p:nvSpPr>
        <p:spPr>
          <a:xfrm>
            <a:off x="518137" y="1685831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433" name="Google Shape;433;p7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8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435" name="Google Shape;435;p78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2_1" showMasterSp="0">
  <p:cSld name="20_Только заголовок_2_1">
    <p:bg>
      <p:bgPr>
        <a:solidFill>
          <a:srgbClr val="6E32E0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9"/>
          <p:cNvSpPr txBox="1"/>
          <p:nvPr>
            <p:ph idx="1" type="body"/>
          </p:nvPr>
        </p:nvSpPr>
        <p:spPr>
          <a:xfrm>
            <a:off x="518137" y="1685831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39" name="Google Shape;439;p7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440" name="Google Shape;440;p7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2_1_1" showMasterSp="0">
  <p:cSld name="20_Только заголовок_2_1_1">
    <p:bg>
      <p:bgPr>
        <a:solidFill>
          <a:srgbClr val="000000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0"/>
          <p:cNvSpPr txBox="1"/>
          <p:nvPr>
            <p:ph idx="1" type="body"/>
          </p:nvPr>
        </p:nvSpPr>
        <p:spPr>
          <a:xfrm>
            <a:off x="518137" y="1685831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44" name="Google Shape;444;p80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445" name="Google Shape;445;p8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8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2_1_1_1">
  <p:cSld name="20_Только заголовок_2_1_1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1"/>
          <p:cNvSpPr txBox="1"/>
          <p:nvPr>
            <p:ph type="title"/>
          </p:nvPr>
        </p:nvSpPr>
        <p:spPr>
          <a:xfrm>
            <a:off x="518137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49" name="Google Shape;449;p8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2_1_1_1_1" showMasterSp="0">
  <p:cSld name="20_Только заголовок_2_1_1_1_1">
    <p:bg>
      <p:bgPr>
        <a:solidFill>
          <a:srgbClr val="6E32E0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2"/>
          <p:cNvSpPr txBox="1"/>
          <p:nvPr>
            <p:ph type="title"/>
          </p:nvPr>
        </p:nvSpPr>
        <p:spPr>
          <a:xfrm>
            <a:off x="518137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452" name="Google Shape;452;p8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8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_2_1_1_1_1_1" showMasterSp="0">
  <p:cSld name="20_Только заголовок_2_1_1_1_1_1">
    <p:bg>
      <p:bgPr>
        <a:solidFill>
          <a:srgbClr val="000000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3"/>
          <p:cNvSpPr txBox="1"/>
          <p:nvPr>
            <p:ph type="title"/>
          </p:nvPr>
        </p:nvSpPr>
        <p:spPr>
          <a:xfrm>
            <a:off x="518137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456" name="Google Shape;456;p8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8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459" name="Google Shape;459;p8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 showMasterSp="0">
  <p:cSld name="BLANK_1">
    <p:bg>
      <p:bgPr>
        <a:solidFill>
          <a:srgbClr val="6E32E0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462" name="Google Shape;462;p8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8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" showMasterSp="0">
  <p:cSld name="BLANK_1_1">
    <p:bg>
      <p:bgPr>
        <a:solidFill>
          <a:srgbClr val="000000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465" name="Google Shape;465;p8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8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олько заголовок" showMasterSp="0">
  <p:cSld name="3_Только заголовок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7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69" name="Google Shape;469;p87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87"/>
          <p:cNvSpPr/>
          <p:nvPr/>
        </p:nvSpPr>
        <p:spPr>
          <a:xfrm>
            <a:off x="4572000" y="2571750"/>
            <a:ext cx="4572000" cy="257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1.png" id="471" name="Google Shape;471;p8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7"/>
          <p:cNvSpPr txBox="1"/>
          <p:nvPr>
            <p:ph idx="1" type="body"/>
          </p:nvPr>
        </p:nvSpPr>
        <p:spPr>
          <a:xfrm>
            <a:off x="5091356" y="519132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b="1"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73" name="Google Shape;473;p8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" showMasterSp="0">
  <p:cSld name="2_Только заголовок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476" name="Google Shape;476;p8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8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78" name="Google Shape;478;p88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79" name="Google Shape;479;p8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89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83" name="Google Shape;483;p89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484" name="Google Shape;484;p8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_1" showMasterSp="0">
  <p:cSld name="2_Только заголовок_1_1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0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90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89" name="Google Shape;489;p90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490" name="Google Shape;490;p9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9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" showMasterSp="0">
  <p:cSld name="2_Только заголовок_1_2">
    <p:bg>
      <p:bgPr>
        <a:solidFill>
          <a:srgbClr val="000000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493" name="Google Shape;493;p9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91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9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96" name="Google Shape;496;p9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97" name="Google Shape;497;p9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" showMasterSp="0">
  <p:cSld name="2_Только заголовок_1_2_3">
    <p:bg>
      <p:bgPr>
        <a:solidFill>
          <a:srgbClr val="6E32E0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499" name="Google Shape;499;p9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92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92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02" name="Google Shape;502;p92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03" name="Google Shape;503;p92"/>
          <p:cNvSpPr txBox="1"/>
          <p:nvPr/>
        </p:nvSpPr>
        <p:spPr>
          <a:xfrm>
            <a:off x="-1201530" y="2268520"/>
            <a:ext cx="29793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1100"/>
          </a:p>
        </p:txBody>
      </p:sp>
      <p:sp>
        <p:nvSpPr>
          <p:cNvPr id="504" name="Google Shape;504;p9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" showMasterSp="0">
  <p:cSld name="2_Только заголовок_1_2_3_1">
    <p:bg>
      <p:bgPr>
        <a:solidFill>
          <a:srgbClr val="6E32E0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506" name="Google Shape;506;p9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9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9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09" name="Google Shape;509;p93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10" name="Google Shape;510;p93"/>
          <p:cNvSpPr txBox="1"/>
          <p:nvPr/>
        </p:nvSpPr>
        <p:spPr>
          <a:xfrm>
            <a:off x="-1201530" y="2268520"/>
            <a:ext cx="29793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1100"/>
          </a:p>
        </p:txBody>
      </p:sp>
      <p:sp>
        <p:nvSpPr>
          <p:cNvPr id="511" name="Google Shape;511;p9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_1" showMasterSp="0">
  <p:cSld name="2_Только заголовок_1_2_3_1_1">
    <p:bg>
      <p:bgPr>
        <a:solidFill>
          <a:srgbClr val="6E32E0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513" name="Google Shape;513;p9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94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94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16" name="Google Shape;516;p94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17" name="Google Shape;517;p94"/>
          <p:cNvSpPr txBox="1"/>
          <p:nvPr/>
        </p:nvSpPr>
        <p:spPr>
          <a:xfrm>
            <a:off x="-1201530" y="2268520"/>
            <a:ext cx="29793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1100"/>
          </a:p>
        </p:txBody>
      </p:sp>
      <p:sp>
        <p:nvSpPr>
          <p:cNvPr id="518" name="Google Shape;518;p9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_1_1" showMasterSp="0">
  <p:cSld name="2_Только заголовок_1_2_3_1_1_1">
    <p:bg>
      <p:bgPr>
        <a:solidFill>
          <a:srgbClr val="6E32E0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520" name="Google Shape;520;p9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9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p9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23" name="Google Shape;523;p95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24" name="Google Shape;524;p95"/>
          <p:cNvSpPr txBox="1"/>
          <p:nvPr/>
        </p:nvSpPr>
        <p:spPr>
          <a:xfrm>
            <a:off x="-1201530" y="2268520"/>
            <a:ext cx="29793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1100"/>
          </a:p>
        </p:txBody>
      </p:sp>
      <p:sp>
        <p:nvSpPr>
          <p:cNvPr id="525" name="Google Shape;525;p9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_1_1_1" showMasterSp="0">
  <p:cSld name="2_Только заголовок_1_2_3_1_1_1_1">
    <p:bg>
      <p:bgPr>
        <a:solidFill>
          <a:srgbClr val="6E32E0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527" name="Google Shape;527;p9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96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96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30" name="Google Shape;530;p96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31" name="Google Shape;531;p96"/>
          <p:cNvSpPr txBox="1"/>
          <p:nvPr/>
        </p:nvSpPr>
        <p:spPr>
          <a:xfrm>
            <a:off x="-1201530" y="2268520"/>
            <a:ext cx="29793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 sz="1100"/>
          </a:p>
        </p:txBody>
      </p:sp>
      <p:sp>
        <p:nvSpPr>
          <p:cNvPr id="532" name="Google Shape;532;p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_1_1_1_1" showMasterSp="0">
  <p:cSld name="2_Только заголовок_1_2_3_1_1_1_1_1">
    <p:bg>
      <p:bgPr>
        <a:solidFill>
          <a:srgbClr val="6E32E0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534" name="Google Shape;534;p9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97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37" name="Google Shape;537;p97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38" name="Google Shape;538;p97"/>
          <p:cNvSpPr txBox="1"/>
          <p:nvPr/>
        </p:nvSpPr>
        <p:spPr>
          <a:xfrm>
            <a:off x="-1201530" y="2268520"/>
            <a:ext cx="29793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06</a:t>
            </a:r>
            <a:endParaRPr sz="1100"/>
          </a:p>
        </p:txBody>
      </p:sp>
      <p:sp>
        <p:nvSpPr>
          <p:cNvPr id="539" name="Google Shape;539;p9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_1_1_1_1_1" showMasterSp="0">
  <p:cSld name="2_Только заголовок_1_2_3_1_1_1_1_1_1">
    <p:bg>
      <p:bgPr>
        <a:solidFill>
          <a:srgbClr val="6E32E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541" name="Google Shape;541;p9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9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98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44" name="Google Shape;544;p98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45" name="Google Shape;545;p98"/>
          <p:cNvSpPr txBox="1"/>
          <p:nvPr/>
        </p:nvSpPr>
        <p:spPr>
          <a:xfrm>
            <a:off x="-1201530" y="2268520"/>
            <a:ext cx="29793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07</a:t>
            </a:r>
            <a:endParaRPr sz="1100"/>
          </a:p>
        </p:txBody>
      </p:sp>
      <p:sp>
        <p:nvSpPr>
          <p:cNvPr id="546" name="Google Shape;546;p9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_1_1_1_1_1_1" showMasterSp="0">
  <p:cSld name="2_Только заголовок_1_2_3_1_1_1_1_1_1_1">
    <p:bg>
      <p:bgPr>
        <a:solidFill>
          <a:srgbClr val="6E32E0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548" name="Google Shape;548;p9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9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99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51" name="Google Shape;551;p99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52" name="Google Shape;552;p99"/>
          <p:cNvSpPr txBox="1"/>
          <p:nvPr/>
        </p:nvSpPr>
        <p:spPr>
          <a:xfrm>
            <a:off x="-1201530" y="2268520"/>
            <a:ext cx="29793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08</a:t>
            </a:r>
            <a:endParaRPr sz="1100"/>
          </a:p>
        </p:txBody>
      </p:sp>
      <p:sp>
        <p:nvSpPr>
          <p:cNvPr id="553" name="Google Shape;553;p9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3_1_1_1_1_1_1_1_1" showMasterSp="0">
  <p:cSld name="2_Только заголовок_1_2_3_1_1_1_1_1_1_1_1">
    <p:bg>
      <p:bgPr>
        <a:solidFill>
          <a:srgbClr val="6E32E0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555" name="Google Shape;555;p10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00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7" name="Google Shape;557;p100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58" name="Google Shape;558;p100"/>
          <p:cNvSpPr txBox="1"/>
          <p:nvPr>
            <p:ph type="title"/>
          </p:nvPr>
        </p:nvSpPr>
        <p:spPr>
          <a:xfrm>
            <a:off x="518137" y="873037"/>
            <a:ext cx="3510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59" name="Google Shape;559;p100"/>
          <p:cNvSpPr txBox="1"/>
          <p:nvPr/>
        </p:nvSpPr>
        <p:spPr>
          <a:xfrm>
            <a:off x="-1201530" y="2268520"/>
            <a:ext cx="29793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09</a:t>
            </a:r>
            <a:endParaRPr sz="1100"/>
          </a:p>
        </p:txBody>
      </p:sp>
      <p:sp>
        <p:nvSpPr>
          <p:cNvPr id="560" name="Google Shape;560;p10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" showMasterSp="0">
  <p:cSld name="2_Только заголовок_1_2_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1"/>
          <p:cNvSpPr txBox="1"/>
          <p:nvPr>
            <p:ph idx="1" type="body"/>
          </p:nvPr>
        </p:nvSpPr>
        <p:spPr>
          <a:xfrm>
            <a:off x="518128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2.png" id="563" name="Google Shape;563;p10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01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101"/>
          <p:cNvSpPr txBox="1"/>
          <p:nvPr>
            <p:ph idx="2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66" name="Google Shape;566;p10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" showMasterSp="0">
  <p:cSld name="2_Только заголовок_1_2_2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2"/>
          <p:cNvSpPr/>
          <p:nvPr/>
        </p:nvSpPr>
        <p:spPr>
          <a:xfrm flipH="1">
            <a:off x="3048038" y="0"/>
            <a:ext cx="3048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102"/>
          <p:cNvSpPr/>
          <p:nvPr/>
        </p:nvSpPr>
        <p:spPr>
          <a:xfrm flipH="1">
            <a:off x="6096000" y="0"/>
            <a:ext cx="3048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570" name="Google Shape;570;p10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571" name="Google Shape;571;p102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02"/>
          <p:cNvSpPr txBox="1"/>
          <p:nvPr>
            <p:ph idx="1" type="body"/>
          </p:nvPr>
        </p:nvSpPr>
        <p:spPr>
          <a:xfrm>
            <a:off x="518137" y="542474"/>
            <a:ext cx="2011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73" name="Google Shape;573;p10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2" showMasterSp="0">
  <p:cSld name="2_Только заголовок_1_2_2_1_2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3"/>
          <p:cNvSpPr/>
          <p:nvPr/>
        </p:nvSpPr>
        <p:spPr>
          <a:xfrm flipH="1">
            <a:off x="6096000" y="0"/>
            <a:ext cx="3048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576" name="Google Shape;576;p10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03"/>
          <p:cNvSpPr txBox="1"/>
          <p:nvPr/>
        </p:nvSpPr>
        <p:spPr>
          <a:xfrm>
            <a:off x="5465713" y="2263184"/>
            <a:ext cx="24294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1100"/>
          </a:p>
        </p:txBody>
      </p:sp>
      <p:sp>
        <p:nvSpPr>
          <p:cNvPr id="578" name="Google Shape;578;p103"/>
          <p:cNvSpPr/>
          <p:nvPr/>
        </p:nvSpPr>
        <p:spPr>
          <a:xfrm flipH="1">
            <a:off x="3048038" y="0"/>
            <a:ext cx="3048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103"/>
          <p:cNvSpPr txBox="1"/>
          <p:nvPr/>
        </p:nvSpPr>
        <p:spPr>
          <a:xfrm>
            <a:off x="2410596" y="2268524"/>
            <a:ext cx="24294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EFF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1100"/>
          </a:p>
        </p:txBody>
      </p:sp>
      <p:sp>
        <p:nvSpPr>
          <p:cNvPr id="580" name="Google Shape;580;p103"/>
          <p:cNvSpPr/>
          <p:nvPr/>
        </p:nvSpPr>
        <p:spPr>
          <a:xfrm flipH="1">
            <a:off x="75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103"/>
          <p:cNvSpPr txBox="1"/>
          <p:nvPr/>
        </p:nvSpPr>
        <p:spPr>
          <a:xfrm>
            <a:off x="-651469" y="2268524"/>
            <a:ext cx="24294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F"/>
              </a:buClr>
              <a:buSzPts val="15000"/>
              <a:buFont typeface="IBM Plex Sans"/>
              <a:buNone/>
            </a:pPr>
            <a:r>
              <a:rPr b="1" i="0" lang="ru" sz="15000" u="none" cap="none" strike="noStrike">
                <a:solidFill>
                  <a:srgbClr val="DCDDDF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1100"/>
          </a:p>
        </p:txBody>
      </p:sp>
      <p:sp>
        <p:nvSpPr>
          <p:cNvPr id="582" name="Google Shape;582;p103"/>
          <p:cNvSpPr txBox="1"/>
          <p:nvPr>
            <p:ph idx="1" type="body"/>
          </p:nvPr>
        </p:nvSpPr>
        <p:spPr>
          <a:xfrm>
            <a:off x="518137" y="542474"/>
            <a:ext cx="2011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1.png" id="583" name="Google Shape;583;p10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0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24" Type="http://schemas.openxmlformats.org/officeDocument/2006/relationships/theme" Target="../theme/theme5.xml"/><Relationship Id="rId23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2.xml"/><Relationship Id="rId45" Type="http://schemas.openxmlformats.org/officeDocument/2006/relationships/slideLayout" Target="../slideLayouts/slideLayout111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114.xml"/><Relationship Id="rId47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95.xml"/><Relationship Id="rId51" Type="http://schemas.openxmlformats.org/officeDocument/2006/relationships/slideLayout" Target="../slideLayouts/slideLayout117.xml"/><Relationship Id="rId50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19.xml"/><Relationship Id="rId52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7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4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1"/>
          <p:cNvSpPr txBox="1"/>
          <p:nvPr>
            <p:ph type="title"/>
          </p:nvPr>
        </p:nvSpPr>
        <p:spPr>
          <a:xfrm>
            <a:off x="518137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image1.png" id="393" name="Google Shape;393;p71"/>
          <p:cNvPicPr preferRelativeResize="0"/>
          <p:nvPr/>
        </p:nvPicPr>
        <p:blipFill rotWithShape="1">
          <a:blip r:embed="rId1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7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  <p:sldLayoutId id="2147483766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tatulator.com/SampleSize/ss2M.html" TargetMode="External"/><Relationship Id="rId4" Type="http://schemas.openxmlformats.org/officeDocument/2006/relationships/image" Target="../media/image6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pubs.com/hedbergec/sirc" TargetMode="External"/><Relationship Id="rId4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Relationship Id="rId4" Type="http://schemas.openxmlformats.org/officeDocument/2006/relationships/hyperlink" Target="https://www.evanmiller.org/ab-testing/sample-siz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24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697" name="Google Shape;697;p124"/>
          <p:cNvSpPr txBox="1"/>
          <p:nvPr>
            <p:ph idx="1" type="subTitle"/>
          </p:nvPr>
        </p:nvSpPr>
        <p:spPr>
          <a:xfrm>
            <a:off x="540000" y="3272200"/>
            <a:ext cx="3852000" cy="158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accent2"/>
                </a:solidFill>
              </a:rPr>
              <a:t>Урок 6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latin typeface="Arial"/>
                <a:ea typeface="Arial"/>
                <a:cs typeface="Arial"/>
                <a:sym typeface="Arial"/>
              </a:rPr>
              <a:t>Математическая статистика часть 2</a:t>
            </a:r>
            <a:endParaRPr sz="1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98" name="Google Shape;69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3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Снимок экрана 2020-10-22 в 16.42.04.png" id="771" name="Google Shape;771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1273" y="863600"/>
            <a:ext cx="6542976" cy="412340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33"/>
          <p:cNvSpPr txBox="1"/>
          <p:nvPr/>
        </p:nvSpPr>
        <p:spPr>
          <a:xfrm>
            <a:off x="300749" y="863600"/>
            <a:ext cx="26763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Мощность — процент случаев, в которых обнаруживается минимальный размер эффекта, при условии, что он существует. </a:t>
            </a:r>
            <a:br>
              <a:rPr i="0" lang="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i="0" lang="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Обычно 80% - это оптимальная статистическая мощность. 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73" name="Google Shape;773;p133"/>
          <p:cNvCxnSpPr/>
          <p:nvPr/>
        </p:nvCxnSpPr>
        <p:spPr>
          <a:xfrm>
            <a:off x="2285843" y="2976632"/>
            <a:ext cx="896700" cy="1439100"/>
          </a:xfrm>
          <a:prstGeom prst="straightConnector1">
            <a:avLst/>
          </a:prstGeom>
          <a:noFill/>
          <a:ln cap="flat" cmpd="sng" w="25400">
            <a:solidFill>
              <a:srgbClr val="008F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74" name="Google Shape;774;p133"/>
          <p:cNvSpPr txBox="1"/>
          <p:nvPr/>
        </p:nvSpPr>
        <p:spPr>
          <a:xfrm>
            <a:off x="25776" y="234700"/>
            <a:ext cx="8907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Рассчитываем выборку для проведения теста</a:t>
            </a:r>
            <a:endParaRPr sz="1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34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Снимок экрана 2020-10-22 в 16.42.04.png" id="780" name="Google Shape;78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1273" y="863600"/>
            <a:ext cx="6542976" cy="412340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34"/>
          <p:cNvSpPr txBox="1"/>
          <p:nvPr/>
        </p:nvSpPr>
        <p:spPr>
          <a:xfrm>
            <a:off x="478566" y="3223997"/>
            <a:ext cx="2706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Процент случаев, когда разница будет обнаружена, если предположить, что она не существует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82" name="Google Shape;782;p134"/>
          <p:cNvCxnSpPr/>
          <p:nvPr/>
        </p:nvCxnSpPr>
        <p:spPr>
          <a:xfrm>
            <a:off x="1681999" y="4014188"/>
            <a:ext cx="1596900" cy="892200"/>
          </a:xfrm>
          <a:prstGeom prst="straightConnector1">
            <a:avLst/>
          </a:prstGeom>
          <a:noFill/>
          <a:ln cap="flat" cmpd="sng" w="25400">
            <a:solidFill>
              <a:srgbClr val="008F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83" name="Google Shape;783;p134"/>
          <p:cNvSpPr txBox="1"/>
          <p:nvPr/>
        </p:nvSpPr>
        <p:spPr>
          <a:xfrm>
            <a:off x="25776" y="234700"/>
            <a:ext cx="8907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Рассчитываем выборку для проведения теста</a:t>
            </a:r>
            <a:endParaRPr sz="1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35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35"/>
          <p:cNvSpPr txBox="1"/>
          <p:nvPr/>
        </p:nvSpPr>
        <p:spPr>
          <a:xfrm>
            <a:off x="375757" y="806214"/>
            <a:ext cx="8392500" cy="25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-241300" lvl="0" marL="254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AutoNum type="arabicPeriod"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Сколько в </a:t>
            </a:r>
            <a:r>
              <a:rPr b="1"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день </a:t>
            </a:r>
            <a:r>
              <a:rPr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наш сайт посещает посетителей (aDAU)?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1800"/>
              <a:buFont typeface="Roboto"/>
              <a:buNone/>
            </a:pPr>
            <a:r>
              <a:rPr i="0" lang="ru" sz="16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~ 6 600 пользователей</a:t>
            </a:r>
            <a:br>
              <a:rPr i="0" lang="ru" sz="16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254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AutoNum type="arabicPeriod" startAt="2"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Сколько в</a:t>
            </a:r>
            <a:r>
              <a:rPr b="1"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день</a:t>
            </a:r>
            <a:r>
              <a:rPr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наш сайт посещает новых посетителей 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(aDAU)</a:t>
            </a:r>
            <a:r>
              <a:rPr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1800"/>
              <a:buFont typeface="Roboto"/>
              <a:buNone/>
            </a:pPr>
            <a:r>
              <a:rPr i="0" lang="ru" sz="16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~ 4 300  новых пользователей</a:t>
            </a:r>
            <a:br>
              <a:rPr i="0" lang="ru" sz="16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0" name="Google Shape;790;p135"/>
          <p:cNvSpPr txBox="1"/>
          <p:nvPr/>
        </p:nvSpPr>
        <p:spPr>
          <a:xfrm>
            <a:off x="25776" y="234700"/>
            <a:ext cx="8907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Рассчитываем выборку для проведения теста</a:t>
            </a:r>
            <a:endParaRPr sz="1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791" name="Google Shape;791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7704" y="2448179"/>
            <a:ext cx="2358774" cy="25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Снимок экрана 2020-10-22 в 16.43.05.png" id="796" name="Google Shape;796;p136"/>
          <p:cNvPicPr preferRelativeResize="0"/>
          <p:nvPr/>
        </p:nvPicPr>
        <p:blipFill rotWithShape="1">
          <a:blip r:embed="rId3">
            <a:alphaModFix/>
          </a:blip>
          <a:srcRect b="14708" l="36741" r="38436" t="62208"/>
          <a:stretch/>
        </p:blipFill>
        <p:spPr>
          <a:xfrm>
            <a:off x="5982713" y="984985"/>
            <a:ext cx="2449929" cy="1502468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36"/>
          <p:cNvSpPr txBox="1"/>
          <p:nvPr/>
        </p:nvSpPr>
        <p:spPr>
          <a:xfrm>
            <a:off x="519600" y="1287656"/>
            <a:ext cx="45282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Контрольный - 35 247 пользователей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Тестовый - 35 247 пользователей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8" name="Google Shape;798;p136"/>
          <p:cNvSpPr txBox="1"/>
          <p:nvPr/>
        </p:nvSpPr>
        <p:spPr>
          <a:xfrm>
            <a:off x="519600" y="2399363"/>
            <a:ext cx="4528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Всего</a:t>
            </a:r>
            <a:r>
              <a:rPr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- 70 494 пользователей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9" name="Google Shape;799;p136"/>
          <p:cNvSpPr txBox="1"/>
          <p:nvPr/>
        </p:nvSpPr>
        <p:spPr>
          <a:xfrm>
            <a:off x="519600" y="3217484"/>
            <a:ext cx="72777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70 494 / 6 600 ~ 11 дней должен длится тест, если мы его реализуем </a:t>
            </a:r>
            <a:r>
              <a:rPr i="0" lang="ru" sz="1800" u="sng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всех пользователях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0" name="Google Shape;800;p136"/>
          <p:cNvSpPr txBox="1"/>
          <p:nvPr/>
        </p:nvSpPr>
        <p:spPr>
          <a:xfrm>
            <a:off x="178176" y="387100"/>
            <a:ext cx="8907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Рассчитываем выборку для проведения теста</a:t>
            </a:r>
            <a:endParaRPr sz="1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7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37"/>
          <p:cNvSpPr txBox="1"/>
          <p:nvPr/>
        </p:nvSpPr>
        <p:spPr>
          <a:xfrm>
            <a:off x="25776" y="234700"/>
            <a:ext cx="8907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Рассчитываем выборку для проведения теста</a:t>
            </a:r>
            <a:endParaRPr sz="1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Снимок экрана 2020-10-22 в 16.43.05.png" id="807" name="Google Shape;807;p137"/>
          <p:cNvPicPr preferRelativeResize="0"/>
          <p:nvPr/>
        </p:nvPicPr>
        <p:blipFill rotWithShape="1">
          <a:blip r:embed="rId3">
            <a:alphaModFix/>
          </a:blip>
          <a:srcRect b="14708" l="37587" r="37590" t="62208"/>
          <a:stretch/>
        </p:blipFill>
        <p:spPr>
          <a:xfrm>
            <a:off x="6324038" y="1245010"/>
            <a:ext cx="2449929" cy="1502468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37"/>
          <p:cNvSpPr txBox="1"/>
          <p:nvPr/>
        </p:nvSpPr>
        <p:spPr>
          <a:xfrm>
            <a:off x="519600" y="1287656"/>
            <a:ext cx="45282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Контрольный - 35 247 пользователей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Тестовый - 35 247 пользователей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9" name="Google Shape;809;p137"/>
          <p:cNvSpPr txBox="1"/>
          <p:nvPr/>
        </p:nvSpPr>
        <p:spPr>
          <a:xfrm>
            <a:off x="519600" y="2399363"/>
            <a:ext cx="4528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Всего - 70 494 пользователей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0" name="Google Shape;810;p137"/>
          <p:cNvSpPr txBox="1"/>
          <p:nvPr/>
        </p:nvSpPr>
        <p:spPr>
          <a:xfrm>
            <a:off x="519600" y="3355959"/>
            <a:ext cx="72777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70 494 / 4 300 ~ 17 дней должен длится тест, если мы его реализуем </a:t>
            </a:r>
            <a:r>
              <a:rPr i="0" lang="ru" sz="1800" u="sng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новых пользователях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38"/>
          <p:cNvSpPr txBox="1"/>
          <p:nvPr>
            <p:ph idx="2" type="subTitle"/>
          </p:nvPr>
        </p:nvSpPr>
        <p:spPr>
          <a:xfrm>
            <a:off x="266675" y="1209725"/>
            <a:ext cx="4372200" cy="28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/>
              <a:t>Допустим, avg. daily timespent per user нынешней версии продукта равен 20 минут 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/>
              <a:t>sd (стандартное отклонение) для этой метрики равно 45 минут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/>
              <a:t>Ожидаем, что </a:t>
            </a:r>
            <a:r>
              <a:rPr b="0" lang="ru">
                <a:solidFill>
                  <a:schemeClr val="dk1"/>
                </a:solidFill>
              </a:rPr>
              <a:t>avg. daily timespent per user в новой версии продукта будет = 23 минуты</a:t>
            </a:r>
            <a:br>
              <a:rPr b="0" lang="ru"/>
            </a:br>
            <a:br>
              <a:rPr b="0" lang="ru"/>
            </a:b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/>
              <a:t>Хотим рассчитать размер выборки для этого теста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/>
              <a:t>Для этого используем </a:t>
            </a:r>
            <a:r>
              <a:rPr b="0" lang="ru">
                <a:solidFill>
                  <a:schemeClr val="dk1"/>
                </a:solidFill>
              </a:rPr>
              <a:t> </a:t>
            </a:r>
            <a:r>
              <a:rPr b="0" lang="ru" u="sng">
                <a:solidFill>
                  <a:schemeClr val="hlink"/>
                </a:solidFill>
                <a:hlinkClick r:id="rId3"/>
              </a:rPr>
              <a:t>калькулятор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816" name="Google Shape;816;p138"/>
          <p:cNvSpPr txBox="1"/>
          <p:nvPr>
            <p:ph type="title"/>
          </p:nvPr>
        </p:nvSpPr>
        <p:spPr>
          <a:xfrm>
            <a:off x="106800" y="393300"/>
            <a:ext cx="9037200" cy="71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600"/>
              <a:t>Определение размера выборки для средних непрерывных величин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</p:txBody>
      </p:sp>
      <p:pic>
        <p:nvPicPr>
          <p:cNvPr id="817" name="Google Shape;817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600" y="775438"/>
            <a:ext cx="3672706" cy="398147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38"/>
          <p:cNvSpPr txBox="1"/>
          <p:nvPr/>
        </p:nvSpPr>
        <p:spPr>
          <a:xfrm>
            <a:off x="358125" y="2387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050">
                <a:solidFill>
                  <a:schemeClr val="dk1"/>
                </a:solidFill>
                <a:highlight>
                  <a:schemeClr val="lt1"/>
                </a:highlight>
              </a:rPr>
              <a:t>SD</a:t>
            </a:r>
            <a:r>
              <a:rPr b="1" baseline="-25000" lang="ru" sz="900">
                <a:solidFill>
                  <a:schemeClr val="dk1"/>
                </a:solidFill>
                <a:highlight>
                  <a:schemeClr val="lt1"/>
                </a:highlight>
              </a:rPr>
              <a:t>pooled</a:t>
            </a:r>
            <a:r>
              <a:rPr b="1" lang="ru" sz="1050">
                <a:solidFill>
                  <a:schemeClr val="dk1"/>
                </a:solidFill>
                <a:highlight>
                  <a:schemeClr val="lt1"/>
                </a:highlight>
              </a:rPr>
              <a:t> = √((</a:t>
            </a:r>
            <a:r>
              <a:rPr b="1" i="1" lang="ru" sz="1050">
                <a:solidFill>
                  <a:schemeClr val="dk1"/>
                </a:solidFill>
                <a:highlight>
                  <a:schemeClr val="lt1"/>
                </a:highlight>
              </a:rPr>
              <a:t>SD</a:t>
            </a:r>
            <a:r>
              <a:rPr b="1" baseline="-25000" lang="ru" sz="900">
                <a:solidFill>
                  <a:schemeClr val="dk1"/>
                </a:solidFill>
                <a:highlight>
                  <a:schemeClr val="lt1"/>
                </a:highlight>
              </a:rPr>
              <a:t>1</a:t>
            </a:r>
            <a:r>
              <a:rPr b="1" baseline="30000" lang="ru" sz="900">
                <a:solidFill>
                  <a:schemeClr val="dk1"/>
                </a:solidFill>
                <a:highlight>
                  <a:schemeClr val="lt1"/>
                </a:highlight>
              </a:rPr>
              <a:t>2</a:t>
            </a:r>
            <a:r>
              <a:rPr b="1" lang="ru" sz="1050">
                <a:solidFill>
                  <a:schemeClr val="dk1"/>
                </a:solidFill>
                <a:highlight>
                  <a:schemeClr val="lt1"/>
                </a:highlight>
              </a:rPr>
              <a:t> + </a:t>
            </a:r>
            <a:r>
              <a:rPr b="1" i="1" lang="ru" sz="1050">
                <a:solidFill>
                  <a:schemeClr val="dk1"/>
                </a:solidFill>
                <a:highlight>
                  <a:schemeClr val="lt1"/>
                </a:highlight>
              </a:rPr>
              <a:t>SD</a:t>
            </a:r>
            <a:r>
              <a:rPr b="1" baseline="-25000" lang="ru" sz="900">
                <a:solidFill>
                  <a:schemeClr val="dk1"/>
                </a:solidFill>
                <a:highlight>
                  <a:schemeClr val="lt1"/>
                </a:highlight>
              </a:rPr>
              <a:t>2</a:t>
            </a:r>
            <a:r>
              <a:rPr b="1" baseline="30000" lang="ru" sz="900">
                <a:solidFill>
                  <a:schemeClr val="dk1"/>
                </a:solidFill>
                <a:highlight>
                  <a:schemeClr val="lt1"/>
                </a:highlight>
              </a:rPr>
              <a:t>2</a:t>
            </a:r>
            <a:r>
              <a:rPr b="1" lang="ru" sz="1050">
                <a:solidFill>
                  <a:schemeClr val="dk1"/>
                </a:solidFill>
                <a:highlight>
                  <a:schemeClr val="lt1"/>
                </a:highlight>
              </a:rPr>
              <a:t>) </a:t>
            </a:r>
            <a:r>
              <a:rPr b="1" lang="ru" sz="1200">
                <a:solidFill>
                  <a:schemeClr val="dk1"/>
                </a:solidFill>
                <a:highlight>
                  <a:schemeClr val="lt1"/>
                </a:highlight>
              </a:rPr>
              <a:t>⁄ </a:t>
            </a:r>
            <a:r>
              <a:rPr b="1" lang="ru" sz="1050">
                <a:solidFill>
                  <a:schemeClr val="dk1"/>
                </a:solidFill>
                <a:highlight>
                  <a:schemeClr val="lt1"/>
                </a:highlight>
              </a:rPr>
              <a:t>2)</a:t>
            </a:r>
            <a:endParaRPr b="1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Проверка данных на нормальность</a:t>
            </a:r>
            <a:endParaRPr b="1" sz="2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/>
          <p:nvPr/>
        </p:nvSpPr>
        <p:spPr>
          <a:xfrm>
            <a:off x="519600" y="434325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40"/>
          <p:cNvSpPr txBox="1"/>
          <p:nvPr/>
        </p:nvSpPr>
        <p:spPr>
          <a:xfrm>
            <a:off x="273564" y="355901"/>
            <a:ext cx="82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Проверка на нормальность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0" name="Google Shape;830;p140"/>
          <p:cNvSpPr txBox="1"/>
          <p:nvPr/>
        </p:nvSpPr>
        <p:spPr>
          <a:xfrm>
            <a:off x="172025" y="961400"/>
            <a:ext cx="34152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Перед тем как использовать любой параметрический критерий - необходимо проверять распределение данных на нормальность, так как в предпоссылках большинства методов используется  предположение о нормальности распределения данных.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vibor_stat_kriteria-1024x774.png" id="831" name="Google Shape;83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375" y="822400"/>
            <a:ext cx="4950300" cy="37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41"/>
          <p:cNvSpPr/>
          <p:nvPr/>
        </p:nvSpPr>
        <p:spPr>
          <a:xfrm>
            <a:off x="519600" y="434325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41"/>
          <p:cNvSpPr txBox="1"/>
          <p:nvPr/>
        </p:nvSpPr>
        <p:spPr>
          <a:xfrm>
            <a:off x="439339" y="641326"/>
            <a:ext cx="82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Проверка на нормальность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8" name="Google Shape;838;p141"/>
          <p:cNvSpPr txBox="1"/>
          <p:nvPr/>
        </p:nvSpPr>
        <p:spPr>
          <a:xfrm>
            <a:off x="420750" y="1161825"/>
            <a:ext cx="78756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Широко применяемыми методами проверки на  нормальность являются: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AutoNum type="arabicParenR"/>
            </a:pPr>
            <a:r>
              <a:rPr b="1"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Графические методы: 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данных с использованием гистограммы и Quantile-Quantile-plot	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AutoNum type="arabicParenR"/>
            </a:pPr>
            <a:r>
              <a:rPr b="1"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Cтатистические методы: 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Критерии для проверка нормальности распределения (критерии Шапиро-Уилка при n &lt; 5000  и Колмогорова-Смирнова для выборок любого размера)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i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39" name="Google Shape;83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675" y="2644025"/>
            <a:ext cx="1383100" cy="23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2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42"/>
          <p:cNvSpPr txBox="1"/>
          <p:nvPr/>
        </p:nvSpPr>
        <p:spPr>
          <a:xfrm>
            <a:off x="316089" y="390376"/>
            <a:ext cx="82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Проверка на нормальность Тест Шапиро-Уилка 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6" name="Google Shape;846;p142"/>
          <p:cNvSpPr txBox="1"/>
          <p:nvPr/>
        </p:nvSpPr>
        <p:spPr>
          <a:xfrm>
            <a:off x="439350" y="696350"/>
            <a:ext cx="8265300" cy="4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 	 	 		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 Шапиро-Уилка применяется  для выборки состоящей из менее чем 5000 наблюдений.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H0: x взята из генеральной совокупности с нормальным распределением.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H1: x взята из генеральной совокупности с другим распределением.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 Шапиро-Уилка является одним наиболее мощных  критериев для  проверки нормальности.											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Принятие решения: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р &gt; alpha можно заключить, что анализируемое распределение не отличается от нормального.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2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latin typeface="Arial"/>
                <a:ea typeface="Arial"/>
                <a:cs typeface="Arial"/>
                <a:sym typeface="Arial"/>
              </a:rPr>
              <a:t>Математическая статистика часть 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3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43"/>
          <p:cNvSpPr txBox="1"/>
          <p:nvPr/>
        </p:nvSpPr>
        <p:spPr>
          <a:xfrm>
            <a:off x="103500" y="424375"/>
            <a:ext cx="90405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Проверка на нормальность тест Колмагорова-Смирнова 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3" name="Google Shape;853;p143"/>
          <p:cNvSpPr txBox="1"/>
          <p:nvPr/>
        </p:nvSpPr>
        <p:spPr>
          <a:xfrm>
            <a:off x="303250" y="873875"/>
            <a:ext cx="82653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 Колмагорова-Смирнова применяется  для выборок любого размера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H0: x взята из генеральной совокупности с нормальным распределением.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H1: x взята из генеральной совокупности с другим распределением.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 Колмагорова-Смирнова также можно использовать для проверки любого другого распределения								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Принятие решения: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р &gt; alpha можно заключить, что анализируемое распределение не отличается от нормального.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4"/>
          <p:cNvSpPr txBox="1"/>
          <p:nvPr/>
        </p:nvSpPr>
        <p:spPr>
          <a:xfrm>
            <a:off x="103439" y="58626"/>
            <a:ext cx="82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Проверка на нормальность пример:</a:t>
            </a:r>
            <a:endParaRPr sz="1100"/>
          </a:p>
        </p:txBody>
      </p:sp>
      <p:pic>
        <p:nvPicPr>
          <p:cNvPr id="859" name="Google Shape;859;p144"/>
          <p:cNvPicPr preferRelativeResize="0"/>
          <p:nvPr/>
        </p:nvPicPr>
        <p:blipFill rotWithShape="1">
          <a:blip r:embed="rId3">
            <a:alphaModFix/>
          </a:blip>
          <a:srcRect b="15140" l="49201" r="750" t="2439"/>
          <a:stretch/>
        </p:blipFill>
        <p:spPr>
          <a:xfrm>
            <a:off x="3733775" y="830777"/>
            <a:ext cx="4415027" cy="33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44"/>
          <p:cNvSpPr txBox="1"/>
          <p:nvPr/>
        </p:nvSpPr>
        <p:spPr>
          <a:xfrm>
            <a:off x="428350" y="963425"/>
            <a:ext cx="31971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Гистограмма распределения  данных: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QQ-plot  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Результаты применения  теста Шапиро Уилка: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i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1" name="Google Shape;861;p144"/>
          <p:cNvSpPr txBox="1"/>
          <p:nvPr/>
        </p:nvSpPr>
        <p:spPr>
          <a:xfrm>
            <a:off x="4299925" y="4164575"/>
            <a:ext cx="13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/>
              <a:t>p value = 0.712</a:t>
            </a:r>
            <a:endParaRPr sz="1200"/>
          </a:p>
        </p:txBody>
      </p:sp>
      <p:sp>
        <p:nvSpPr>
          <p:cNvPr id="862" name="Google Shape;862;p144"/>
          <p:cNvSpPr txBox="1"/>
          <p:nvPr/>
        </p:nvSpPr>
        <p:spPr>
          <a:xfrm>
            <a:off x="6497600" y="4164575"/>
            <a:ext cx="13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/>
              <a:t>p value = 0.019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5"/>
          <p:cNvSpPr txBox="1"/>
          <p:nvPr/>
        </p:nvSpPr>
        <p:spPr>
          <a:xfrm>
            <a:off x="179989" y="288276"/>
            <a:ext cx="82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Проверка на нормальность пример: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68" name="Google Shape;86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75" y="1304926"/>
            <a:ext cx="48768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Множественные сравнения</a:t>
            </a:r>
            <a:endParaRPr b="1" sz="2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7"/>
          <p:cNvSpPr txBox="1"/>
          <p:nvPr/>
        </p:nvSpPr>
        <p:spPr>
          <a:xfrm>
            <a:off x="286431" y="248331"/>
            <a:ext cx="6815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63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"/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Множественные сравнения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9" name="Google Shape;879;p147"/>
          <p:cNvSpPr txBox="1"/>
          <p:nvPr/>
        </p:nvSpPr>
        <p:spPr>
          <a:xfrm>
            <a:off x="5807425" y="777050"/>
            <a:ext cx="26769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юзеры разбивается более чем на две подгруппы, вероятность получить ошибку первого рода при эксперименте нарастает экспоненциально: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1-(1-α)^m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где m – количество сравнений. В случае, например, A/B/C теста у нас 3 попарных сравнения: A/B, A/C, B/C. Это означает, что при уровне значимости 95%, альфа будет 1- (1-0.05 ) ^ 3 = 0.1426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80" name="Google Shape;88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25" y="981406"/>
            <a:ext cx="4646698" cy="400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48"/>
          <p:cNvSpPr txBox="1"/>
          <p:nvPr/>
        </p:nvSpPr>
        <p:spPr>
          <a:xfrm>
            <a:off x="286431" y="248331"/>
            <a:ext cx="6815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63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"/>
              <a:buNone/>
            </a:pPr>
            <a:r>
              <a:rPr lang="ru" sz="3300">
                <a:latin typeface="IBM Plex Sans"/>
                <a:ea typeface="IBM Plex Sans"/>
                <a:cs typeface="IBM Plex Sans"/>
                <a:sym typeface="IBM Plex Sans"/>
              </a:rPr>
              <a:t>Множественные сравнения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86" name="Google Shape;88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75" y="981381"/>
            <a:ext cx="6573656" cy="400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49"/>
          <p:cNvSpPr txBox="1"/>
          <p:nvPr/>
        </p:nvSpPr>
        <p:spPr>
          <a:xfrm>
            <a:off x="144592" y="318700"/>
            <a:ext cx="89259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Множественная проверка гипотез: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Ошибки I и II рода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022.jpg" id="892" name="Google Shape;892;p149"/>
          <p:cNvPicPr preferRelativeResize="0"/>
          <p:nvPr/>
        </p:nvPicPr>
        <p:blipFill rotWithShape="1">
          <a:blip r:embed="rId3">
            <a:alphaModFix/>
          </a:blip>
          <a:srcRect b="0" l="2296" r="0" t="4251"/>
          <a:stretch/>
        </p:blipFill>
        <p:spPr>
          <a:xfrm>
            <a:off x="3366225" y="1042600"/>
            <a:ext cx="5552000" cy="39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49"/>
          <p:cNvSpPr/>
          <p:nvPr/>
        </p:nvSpPr>
        <p:spPr>
          <a:xfrm>
            <a:off x="2902039" y="3045767"/>
            <a:ext cx="3339900" cy="1947000"/>
          </a:xfrm>
          <a:prstGeom prst="roundRect">
            <a:avLst>
              <a:gd fmla="val 6767" name="adj"/>
            </a:avLst>
          </a:prstGeom>
          <a:noFill/>
          <a:ln cap="flat" cmpd="sng" w="50800">
            <a:solidFill>
              <a:srgbClr val="531B9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49"/>
          <p:cNvSpPr txBox="1"/>
          <p:nvPr/>
        </p:nvSpPr>
        <p:spPr>
          <a:xfrm>
            <a:off x="264154" y="3229781"/>
            <a:ext cx="25860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бы влияние на конверсию было значительным, но мы это не обнаружили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50"/>
          <p:cNvSpPr/>
          <p:nvPr/>
        </p:nvSpPr>
        <p:spPr>
          <a:xfrm>
            <a:off x="676375" y="2105025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900" name="Google Shape;900;p150"/>
          <p:cNvSpPr txBox="1"/>
          <p:nvPr/>
        </p:nvSpPr>
        <p:spPr>
          <a:xfrm>
            <a:off x="183639" y="510351"/>
            <a:ext cx="82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Множественные сравнения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1" name="Google Shape;901;p150"/>
          <p:cNvSpPr txBox="1"/>
          <p:nvPr/>
        </p:nvSpPr>
        <p:spPr>
          <a:xfrm>
            <a:off x="90100" y="1011150"/>
            <a:ext cx="9081300" cy="4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Исходя из возможных исходов теста существует два важных понятия ошибок, которые контролируются при множественном тестировании: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FWER и FDR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arenR"/>
            </a:pP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FWER (Family-Wise Error Rate)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представляет собой вероятность получить по крайней мере одну ошибку первого рода и определяется формулой: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FWER=p(V&gt;=1)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FWER (обычно FWER &lt; 0.05): строгий контроль за вероятностью ошибок первого рода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1"/>
          <p:cNvSpPr txBox="1"/>
          <p:nvPr/>
        </p:nvSpPr>
        <p:spPr>
          <a:xfrm>
            <a:off x="82000" y="377875"/>
            <a:ext cx="8900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63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"/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Множественные сравнения Поправка Бонферони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7" name="Google Shape;907;p151"/>
          <p:cNvSpPr txBox="1"/>
          <p:nvPr/>
        </p:nvSpPr>
        <p:spPr>
          <a:xfrm>
            <a:off x="408675" y="908675"/>
            <a:ext cx="8113500" cy="55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Один из самых простых и при этом жестких способов корректировки - Поправка Бонферонни.  При этом падает мощность теста.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Зная число попарных сравнений, можно вычислить скорректированный уровень alpha и использовать его при оценке в статистических критериях.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Пример</a:t>
            </a:r>
            <a:r>
              <a:rPr lang="ru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Запустили эксперимент с 5 вариантами и применили статистический критерий.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Итого: 10 попарных проверок (5*5-5)/2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Alpha = 5%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Alpha после применения поправки будет = 5/10 = 0.5%  и уже с ним мы будем сравнивать p - value вместо  изначального </a:t>
            </a:r>
            <a:r>
              <a:rPr lang="ru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dk1"/>
                </a:solidFill>
              </a:rPr>
              <a:t>	</a:t>
            </a:r>
            <a:endParaRPr/>
          </a:p>
        </p:txBody>
      </p:sp>
      <p:sp>
        <p:nvSpPr>
          <p:cNvPr id="908" name="Google Shape;908;p151"/>
          <p:cNvSpPr txBox="1"/>
          <p:nvPr/>
        </p:nvSpPr>
        <p:spPr>
          <a:xfrm>
            <a:off x="408675" y="1914375"/>
            <a:ext cx="79107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Эта одношаговая процедура позволяет снизить вероятность ложноположительного результата эксперимента. Суть метода — принять альтернативную гипотезу, если: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p&lt;=α/n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Бутстрап</a:t>
            </a:r>
            <a:endParaRPr b="1"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26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9" name="Google Shape;709;p126"/>
          <p:cNvSpPr txBox="1"/>
          <p:nvPr/>
        </p:nvSpPr>
        <p:spPr>
          <a:xfrm>
            <a:off x="205875" y="642450"/>
            <a:ext cx="5401200" cy="3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300"/>
              <a:buChar char="💡"/>
            </a:pPr>
            <a:r>
              <a:rPr lang="ru" sz="1300">
                <a:solidFill>
                  <a:srgbClr val="2C2D30"/>
                </a:solidFill>
              </a:rPr>
              <a:t>Разберем как можно рассчитывать сколько нужно проводить эксперимент</a:t>
            </a:r>
            <a:endParaRPr sz="1300">
              <a:solidFill>
                <a:srgbClr val="2C2D3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300"/>
              <a:buChar char="💡"/>
            </a:pPr>
            <a:r>
              <a:rPr lang="ru" sz="1300">
                <a:solidFill>
                  <a:srgbClr val="2C2D30"/>
                </a:solidFill>
              </a:rPr>
              <a:t>Как проверять ваши данные на нормальность</a:t>
            </a:r>
            <a:endParaRPr sz="1300">
              <a:solidFill>
                <a:srgbClr val="2C2D3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300"/>
              <a:buChar char="💡"/>
            </a:pPr>
            <a:r>
              <a:rPr lang="ru" sz="1300">
                <a:solidFill>
                  <a:srgbClr val="2C2D30"/>
                </a:solidFill>
              </a:rPr>
              <a:t>Нюансы множественных сравнений</a:t>
            </a:r>
            <a:endParaRPr sz="1300">
              <a:solidFill>
                <a:srgbClr val="2C2D3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300"/>
              <a:buChar char="💡"/>
            </a:pPr>
            <a:r>
              <a:rPr lang="ru" sz="1300">
                <a:solidFill>
                  <a:srgbClr val="2C2D30"/>
                </a:solidFill>
              </a:rPr>
              <a:t>Что такое бутстрап и когда его можно и нужно применять</a:t>
            </a:r>
            <a:endParaRPr sz="1300">
              <a:solidFill>
                <a:srgbClr val="2C2D3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710" name="Google Shape;71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3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53"/>
          <p:cNvSpPr txBox="1"/>
          <p:nvPr/>
        </p:nvSpPr>
        <p:spPr>
          <a:xfrm>
            <a:off x="114289" y="51001"/>
            <a:ext cx="82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20" name="Google Shape;920;p153"/>
          <p:cNvSpPr txBox="1"/>
          <p:nvPr/>
        </p:nvSpPr>
        <p:spPr>
          <a:xfrm>
            <a:off x="114300" y="469200"/>
            <a:ext cx="869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		 	 	 		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			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				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					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921" name="Google Shape;921;p153"/>
          <p:cNvSpPr txBox="1"/>
          <p:nvPr/>
        </p:nvSpPr>
        <p:spPr>
          <a:xfrm>
            <a:off x="404700" y="646025"/>
            <a:ext cx="7684500" cy="4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 	 	 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-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Непараметрические критерии такие как  - критерий  Манна-Уитни позволяют понять стат. значимо или нет различаются данные но при этом не отвечают на вопрос, где именно возникает разница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-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другие тесты не работают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-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ничего не знаем о распределении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-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хотим оценить сложный параметр </a:t>
            </a:r>
            <a:b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			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	 								</a:t>
            </a:r>
            <a:b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			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 			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2" name="Google Shape;922;p153"/>
          <p:cNvSpPr txBox="1"/>
          <p:nvPr/>
        </p:nvSpPr>
        <p:spPr>
          <a:xfrm>
            <a:off x="327889" y="571501"/>
            <a:ext cx="82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Предпосылки использования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54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154"/>
          <p:cNvSpPr txBox="1"/>
          <p:nvPr/>
        </p:nvSpPr>
        <p:spPr>
          <a:xfrm>
            <a:off x="238889" y="227276"/>
            <a:ext cx="82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Бутстрап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29" name="Google Shape;929;p154"/>
          <p:cNvPicPr preferRelativeResize="0"/>
          <p:nvPr/>
        </p:nvPicPr>
        <p:blipFill rotWithShape="1">
          <a:blip r:embed="rId3">
            <a:alphaModFix/>
          </a:blip>
          <a:srcRect b="0" l="0" r="11292" t="0"/>
          <a:stretch/>
        </p:blipFill>
        <p:spPr>
          <a:xfrm>
            <a:off x="2133750" y="1561375"/>
            <a:ext cx="6972298" cy="35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54"/>
          <p:cNvSpPr txBox="1"/>
          <p:nvPr/>
        </p:nvSpPr>
        <p:spPr>
          <a:xfrm>
            <a:off x="-204150" y="693775"/>
            <a:ext cx="286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Бутстрап - 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случайный ресемплинг  с возвращением , относящийся к семейству методов Монте-Карло 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1" name="Google Shape;931;p154"/>
          <p:cNvSpPr txBox="1"/>
          <p:nvPr/>
        </p:nvSpPr>
        <p:spPr>
          <a:xfrm>
            <a:off x="3150900" y="494950"/>
            <a:ext cx="599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arenR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Задаем n - размер одного семпла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arenR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Задаем i - кол-во семплов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arenR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Семплируем данные i раз c возвращением n элементов ,считая каждый раз метрики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5"/>
          <p:cNvSpPr txBox="1"/>
          <p:nvPr/>
        </p:nvSpPr>
        <p:spPr>
          <a:xfrm>
            <a:off x="224864" y="340251"/>
            <a:ext cx="82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Бутстрап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7" name="Google Shape;937;p155"/>
          <p:cNvSpPr txBox="1"/>
          <p:nvPr/>
        </p:nvSpPr>
        <p:spPr>
          <a:xfrm>
            <a:off x="157175" y="875925"/>
            <a:ext cx="4814100" cy="3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Для A/B теста мы считаем разность метрик между сплитом A и B - и так обычно A-контроль, а B - эксперимент, то улучшением является отрицательно значение разности, значащее что на сплите B выше значения метрики.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Из всей выборки производится M сэмплирований (обычно берется 1000 - 10 000 семплов) по N юзеров и по каждому сэмплу рассчитывается искомая величина - например разность кликов между сплитом A/B.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Считаем доверительный интервал для разницы метрик  в двух группах(обычно 95 % или 99%)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Далее проверяем если доверительный интервал для разницы не включает 0 , то разница стат.значима, иначе нет.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38" name="Google Shape;938;p155"/>
          <p:cNvPicPr preferRelativeResize="0"/>
          <p:nvPr/>
        </p:nvPicPr>
        <p:blipFill rotWithShape="1">
          <a:blip r:embed="rId3">
            <a:alphaModFix/>
          </a:blip>
          <a:srcRect b="0" l="3093" r="9516" t="6812"/>
          <a:stretch/>
        </p:blipFill>
        <p:spPr>
          <a:xfrm>
            <a:off x="5226225" y="1202600"/>
            <a:ext cx="3612976" cy="240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56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56"/>
          <p:cNvSpPr txBox="1"/>
          <p:nvPr/>
        </p:nvSpPr>
        <p:spPr>
          <a:xfrm>
            <a:off x="369464" y="272151"/>
            <a:ext cx="82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IBM Plex Sans"/>
                <a:ea typeface="IBM Plex Sans"/>
                <a:cs typeface="IBM Plex Sans"/>
                <a:sym typeface="IBM Plex Sans"/>
              </a:rPr>
              <a:t>Бутстрап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5" name="Google Shape;945;p156"/>
          <p:cNvSpPr txBox="1"/>
          <p:nvPr/>
        </p:nvSpPr>
        <p:spPr>
          <a:xfrm>
            <a:off x="424825" y="775750"/>
            <a:ext cx="84735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Плюсы: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Нюансы: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6" name="Google Shape;946;p156"/>
          <p:cNvSpPr txBox="1"/>
          <p:nvPr/>
        </p:nvSpPr>
        <p:spPr>
          <a:xfrm>
            <a:off x="519600" y="1117450"/>
            <a:ext cx="52134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D46F6"/>
              </a:buClr>
              <a:buSzPts val="1200"/>
              <a:buFont typeface="IBM Plex Sans"/>
              <a:buChar char="📌"/>
            </a:pPr>
            <a:r>
              <a:rPr lang="ru">
                <a:solidFill>
                  <a:srgbClr val="222222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Позволяет решать очень широкий спектр  задач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46F6"/>
              </a:buClr>
              <a:buSzPts val="1200"/>
              <a:buFont typeface="IBM Plex Sans"/>
              <a:buChar char="📌"/>
            </a:pPr>
            <a:r>
              <a:rPr lang="ru">
                <a:solidFill>
                  <a:srgbClr val="222222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Интуитивно понятный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7" name="Google Shape;947;p156"/>
          <p:cNvSpPr txBox="1"/>
          <p:nvPr/>
        </p:nvSpPr>
        <p:spPr>
          <a:xfrm>
            <a:off x="519600" y="2330550"/>
            <a:ext cx="52134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D46F6"/>
              </a:buClr>
              <a:buSzPts val="1200"/>
              <a:buFont typeface="IBM Plex Sans"/>
              <a:buChar char="📌"/>
            </a:pPr>
            <a:r>
              <a:rPr lang="ru">
                <a:solidFill>
                  <a:srgbClr val="222222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Параметрические тесты  более мощные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D46F6"/>
              </a:buClr>
              <a:buSzPts val="1200"/>
              <a:buFont typeface="IBM Plex Sans"/>
              <a:buChar char="📌"/>
            </a:pPr>
            <a:r>
              <a:rPr lang="ru">
                <a:solidFill>
                  <a:srgbClr val="222222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Требует много вычислительных ресурсов  и из-за этого может медленно работать на больших выборках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7"/>
          <p:cNvSpPr txBox="1"/>
          <p:nvPr>
            <p:ph idx="4294967295" type="title"/>
          </p:nvPr>
        </p:nvSpPr>
        <p:spPr>
          <a:xfrm>
            <a:off x="576450" y="629025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разобрали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53" name="Google Shape;953;p157"/>
          <p:cNvSpPr txBox="1"/>
          <p:nvPr/>
        </p:nvSpPr>
        <p:spPr>
          <a:xfrm>
            <a:off x="540000" y="1168500"/>
            <a:ext cx="5244300" cy="28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300"/>
              <a:buChar char="💡"/>
            </a:pPr>
            <a:r>
              <a:rPr lang="ru" sz="1300">
                <a:solidFill>
                  <a:srgbClr val="2C2D30"/>
                </a:solidFill>
              </a:rPr>
              <a:t>Разобрали расчет длительности эксперимента</a:t>
            </a:r>
            <a:endParaRPr sz="1300">
              <a:solidFill>
                <a:srgbClr val="2C2D3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300"/>
              <a:buChar char="💡"/>
            </a:pPr>
            <a:r>
              <a:rPr lang="ru" sz="1300">
                <a:solidFill>
                  <a:srgbClr val="2C2D30"/>
                </a:solidFill>
              </a:rPr>
              <a:t>Как проверять ваши данные на нормальность</a:t>
            </a:r>
            <a:endParaRPr sz="1300">
              <a:solidFill>
                <a:srgbClr val="2C2D3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300"/>
              <a:buChar char="💡"/>
            </a:pPr>
            <a:r>
              <a:rPr lang="ru" sz="1300">
                <a:solidFill>
                  <a:srgbClr val="2C2D30"/>
                </a:solidFill>
              </a:rPr>
              <a:t>Нюансы множественных сравнений</a:t>
            </a:r>
            <a:endParaRPr sz="1300">
              <a:solidFill>
                <a:srgbClr val="2C2D3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300"/>
              <a:buChar char="💡"/>
            </a:pPr>
            <a:r>
              <a:rPr lang="ru" sz="1300">
                <a:solidFill>
                  <a:srgbClr val="2C2D30"/>
                </a:solidFill>
              </a:rPr>
              <a:t>Что такое бутстрап и когда его можно и нужно применять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954" name="Google Shape;954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2457" y="2519994"/>
            <a:ext cx="3582051" cy="2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58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 мы рассмотрим: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60" name="Google Shape;960;p158"/>
          <p:cNvSpPr txBox="1"/>
          <p:nvPr/>
        </p:nvSpPr>
        <p:spPr>
          <a:xfrm>
            <a:off x="4752000" y="1800000"/>
            <a:ext cx="3852000" cy="22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Рассмотрим распространенные проблемы/подводные камни на разных этапах эксперимента и их возможные решения.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Познакомитесь с шаблоном дизайна эксперимента и сможете на этапе планирования избежать многих ошибок. 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2C2D30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Познакомимся с чек-листом для экспериментов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961" name="Google Shape;961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5" y="1049425"/>
            <a:ext cx="4136624" cy="24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Расчет длительности экспериментов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28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28"/>
          <p:cNvSpPr txBox="1"/>
          <p:nvPr/>
        </p:nvSpPr>
        <p:spPr>
          <a:xfrm>
            <a:off x="100750" y="647050"/>
            <a:ext cx="392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AutoNum type="arabicParenR"/>
            </a:pPr>
            <a:r>
              <a:rPr b="1" lang="ru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Cтатистические </a:t>
            </a:r>
            <a:endParaRPr b="1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-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Размер выбора (Effect size , ошибка 1 рода , ошибка 2 рода)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-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Дисперсия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AutoNum type="arabicParenR"/>
            </a:pPr>
            <a:r>
              <a:rPr b="1"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Продуктовые</a:t>
            </a:r>
            <a:endParaRPr b="1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-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Сезонность (недельная/месячная../)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-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Метрика ( тип метрики и окно закрытия метрики)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2" name="Google Shape;722;p128"/>
          <p:cNvSpPr txBox="1"/>
          <p:nvPr/>
        </p:nvSpPr>
        <p:spPr>
          <a:xfrm>
            <a:off x="25776" y="234700"/>
            <a:ext cx="8907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3" name="Google Shape;723;p128"/>
          <p:cNvSpPr txBox="1"/>
          <p:nvPr>
            <p:ph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>
                <a:solidFill>
                  <a:srgbClr val="2C2D30"/>
                </a:solidFill>
              </a:rPr>
              <a:t>Факторы влияющие на длительность теста</a:t>
            </a:r>
            <a:endParaRPr sz="1600">
              <a:solidFill>
                <a:srgbClr val="2C2D30"/>
              </a:solidFill>
            </a:endParaRPr>
          </a:p>
        </p:txBody>
      </p:sp>
      <p:pic>
        <p:nvPicPr>
          <p:cNvPr descr="preencoded.png" id="724" name="Google Shape;724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1436" y="1182340"/>
            <a:ext cx="4254300" cy="265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9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29"/>
          <p:cNvSpPr txBox="1"/>
          <p:nvPr/>
        </p:nvSpPr>
        <p:spPr>
          <a:xfrm>
            <a:off x="496125" y="495025"/>
            <a:ext cx="6760200" cy="4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 	 	 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0. Выбираем метрику и критерий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Фиксируем эффект который мы ожидаем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Выбираем параметры alpha и beta (например, 5% и 20%)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Считаем необходимое количество наблюдений, исходя из параметров alpha и beta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Считаем сколько потребуется дней на эксперимент, исходя из трафика на участке изменений (например, если тестируется фича , то сколько пользователей использует фичу)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 Учитываем сезонность и окно принятия решения юзером (например, в играх решение может приняться за неделю/день, а в недвижимости решение о покупке может приниматься полгода +)</a:t>
            </a: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накопится определенный объем тестов - срок можно определять по историческим данным - смотреть за сколько в среднем прокрашивались метрики ранее при определенных параметрах.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1" name="Google Shape;731;p129"/>
          <p:cNvSpPr txBox="1"/>
          <p:nvPr/>
        </p:nvSpPr>
        <p:spPr>
          <a:xfrm>
            <a:off x="25776" y="234700"/>
            <a:ext cx="8907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2" name="Google Shape;732;p129"/>
          <p:cNvSpPr txBox="1"/>
          <p:nvPr>
            <p:ph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>
                <a:solidFill>
                  <a:srgbClr val="2C2D30"/>
                </a:solidFill>
              </a:rPr>
              <a:t>Рассчитываем выборку для проведения теста</a:t>
            </a:r>
            <a:endParaRPr sz="1600">
              <a:solidFill>
                <a:srgbClr val="2C2D30"/>
              </a:solidFill>
            </a:endParaRPr>
          </a:p>
        </p:txBody>
      </p:sp>
      <p:pic>
        <p:nvPicPr>
          <p:cNvPr id="733" name="Google Shape;73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732" y="1047675"/>
            <a:ext cx="1833650" cy="239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30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130"/>
          <p:cNvSpPr txBox="1"/>
          <p:nvPr/>
        </p:nvSpPr>
        <p:spPr>
          <a:xfrm>
            <a:off x="375751" y="758052"/>
            <a:ext cx="83925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-241300" lvl="0" marL="254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AutoNum type="arabicPeriod"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Сколько в среднем в </a:t>
            </a: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день </a:t>
            </a:r>
            <a:r>
              <a:rPr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наш сайт посещает посетителей?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254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AutoNum type="arabicPeriod"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Сколько 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среднем в день</a:t>
            </a:r>
            <a:r>
              <a:rPr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наш сайт посещает новых посетителей?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254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AutoNum type="arabicPeriod"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Чему равно базовая конверсия в заявку?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0" name="Google Shape;740;p130"/>
          <p:cNvSpPr txBox="1"/>
          <p:nvPr/>
        </p:nvSpPr>
        <p:spPr>
          <a:xfrm>
            <a:off x="25776" y="234700"/>
            <a:ext cx="8907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Рассчитываем выборку для проведения теста</a:t>
            </a:r>
            <a:endParaRPr sz="1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741" name="Google Shape;741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885" y="2277325"/>
            <a:ext cx="4638774" cy="2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31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31"/>
          <p:cNvSpPr txBox="1"/>
          <p:nvPr/>
        </p:nvSpPr>
        <p:spPr>
          <a:xfrm>
            <a:off x="468800" y="888553"/>
            <a:ext cx="4843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Почему uplift% и как его посчитать?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8" name="Google Shape;748;p131"/>
          <p:cNvSpPr/>
          <p:nvPr/>
        </p:nvSpPr>
        <p:spPr>
          <a:xfrm>
            <a:off x="557700" y="1778906"/>
            <a:ext cx="2219700" cy="2438700"/>
          </a:xfrm>
          <a:prstGeom prst="rect">
            <a:avLst/>
          </a:prstGeom>
          <a:solidFill>
            <a:srgbClr val="531B93">
              <a:alpha val="32159"/>
            </a:srgbClr>
          </a:solidFill>
          <a:ln>
            <a:noFill/>
          </a:ln>
          <a:effectLst>
            <a:outerShdw blurRad="355600" rotWithShape="0">
              <a:srgbClr val="000000">
                <a:alpha val="749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31"/>
          <p:cNvSpPr/>
          <p:nvPr/>
        </p:nvSpPr>
        <p:spPr>
          <a:xfrm>
            <a:off x="3081213" y="1778906"/>
            <a:ext cx="2219700" cy="2438700"/>
          </a:xfrm>
          <a:prstGeom prst="rect">
            <a:avLst/>
          </a:prstGeom>
          <a:solidFill>
            <a:srgbClr val="531B93">
              <a:alpha val="57250"/>
            </a:srgbClr>
          </a:solidFill>
          <a:ln>
            <a:noFill/>
          </a:ln>
          <a:effectLst>
            <a:outerShdw blurRad="355600" rotWithShape="0">
              <a:srgbClr val="000000">
                <a:alpha val="7725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31"/>
          <p:cNvSpPr txBox="1"/>
          <p:nvPr/>
        </p:nvSpPr>
        <p:spPr>
          <a:xfrm>
            <a:off x="1116199" y="1420850"/>
            <a:ext cx="1477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Control (a)</a:t>
            </a:r>
            <a:endParaRPr sz="1100"/>
          </a:p>
        </p:txBody>
      </p:sp>
      <p:sp>
        <p:nvSpPr>
          <p:cNvPr id="751" name="Google Shape;751;p131"/>
          <p:cNvSpPr txBox="1"/>
          <p:nvPr/>
        </p:nvSpPr>
        <p:spPr>
          <a:xfrm>
            <a:off x="3259794" y="1420860"/>
            <a:ext cx="186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New Variant (b)</a:t>
            </a:r>
            <a:endParaRPr sz="1100"/>
          </a:p>
        </p:txBody>
      </p:sp>
      <p:sp>
        <p:nvSpPr>
          <p:cNvPr id="752" name="Google Shape;752;p131"/>
          <p:cNvSpPr txBox="1"/>
          <p:nvPr/>
        </p:nvSpPr>
        <p:spPr>
          <a:xfrm>
            <a:off x="1008785" y="2485474"/>
            <a:ext cx="13173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"/>
              <a:buNone/>
            </a:pPr>
            <a:r>
              <a:rPr b="0" i="0" lang="ru" sz="3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7.2%</a:t>
            </a:r>
            <a:endParaRPr sz="1100"/>
          </a:p>
        </p:txBody>
      </p:sp>
      <p:sp>
        <p:nvSpPr>
          <p:cNvPr id="753" name="Google Shape;753;p131"/>
          <p:cNvSpPr txBox="1"/>
          <p:nvPr/>
        </p:nvSpPr>
        <p:spPr>
          <a:xfrm>
            <a:off x="3452204" y="2485474"/>
            <a:ext cx="14775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"/>
              <a:buNone/>
            </a:pPr>
            <a:r>
              <a:rPr b="0" i="0" lang="ru" sz="3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7.6%</a:t>
            </a:r>
            <a:endParaRPr sz="1100"/>
          </a:p>
        </p:txBody>
      </p:sp>
      <p:sp>
        <p:nvSpPr>
          <p:cNvPr id="754" name="Google Shape;754;p131"/>
          <p:cNvSpPr txBox="1"/>
          <p:nvPr/>
        </p:nvSpPr>
        <p:spPr>
          <a:xfrm>
            <a:off x="3259794" y="3469939"/>
            <a:ext cx="1862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Roboto"/>
              <a:buNone/>
            </a:pPr>
            <a:r>
              <a:rPr b="0" i="0" lang="ru" sz="17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+5.55% uplift</a:t>
            </a:r>
            <a:endParaRPr sz="1100"/>
          </a:p>
        </p:txBody>
      </p:sp>
      <p:sp>
        <p:nvSpPr>
          <p:cNvPr id="755" name="Google Shape;755;p131"/>
          <p:cNvSpPr txBox="1"/>
          <p:nvPr/>
        </p:nvSpPr>
        <p:spPr>
          <a:xfrm>
            <a:off x="5513175" y="2547275"/>
            <a:ext cx="3245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Roboto"/>
              <a:buNone/>
            </a:pP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Uplift = (b/a-1)*100%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6" name="Google Shape;756;p131"/>
          <p:cNvSpPr txBox="1"/>
          <p:nvPr/>
        </p:nvSpPr>
        <p:spPr>
          <a:xfrm>
            <a:off x="5469850" y="3355350"/>
            <a:ext cx="3708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Roboto"/>
              <a:buNone/>
            </a:pP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Пример :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Roboto"/>
              <a:buNone/>
            </a:pP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i="0" lang="ru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7,6/7,2</a:t>
            </a:r>
            <a:r>
              <a:rPr i="0" lang="ru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-1)*100% = 5,55%</a:t>
            </a:r>
            <a:endParaRPr sz="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7" name="Google Shape;757;p131"/>
          <p:cNvSpPr txBox="1"/>
          <p:nvPr/>
        </p:nvSpPr>
        <p:spPr>
          <a:xfrm>
            <a:off x="25776" y="234700"/>
            <a:ext cx="8907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Рассчитываем выборку для проведения теста</a:t>
            </a:r>
            <a:endParaRPr sz="1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2"/>
          <p:cNvSpPr/>
          <p:nvPr/>
        </p:nvSpPr>
        <p:spPr>
          <a:xfrm>
            <a:off x="519600" y="571500"/>
            <a:ext cx="22386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Снимок экрана 2020-10-22 в 16.43.05.png" id="763" name="Google Shape;763;p132"/>
          <p:cNvPicPr preferRelativeResize="0"/>
          <p:nvPr/>
        </p:nvPicPr>
        <p:blipFill rotWithShape="1">
          <a:blip r:embed="rId3">
            <a:alphaModFix/>
          </a:blip>
          <a:srcRect b="0" l="0" r="0" t="1739"/>
          <a:stretch/>
        </p:blipFill>
        <p:spPr>
          <a:xfrm>
            <a:off x="1501224" y="818974"/>
            <a:ext cx="6035924" cy="391099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32"/>
          <p:cNvSpPr txBox="1"/>
          <p:nvPr/>
        </p:nvSpPr>
        <p:spPr>
          <a:xfrm>
            <a:off x="3574175" y="3100275"/>
            <a:ext cx="4557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u="sng">
                <a:solidFill>
                  <a:schemeClr val="hlink"/>
                </a:solidFill>
                <a:hlinkClick r:id="rId4"/>
              </a:rPr>
              <a:t>Ссылка на калькулятор</a:t>
            </a:r>
            <a:endParaRPr b="1"/>
          </a:p>
        </p:txBody>
      </p:sp>
      <p:sp>
        <p:nvSpPr>
          <p:cNvPr id="765" name="Google Shape;765;p132"/>
          <p:cNvSpPr txBox="1"/>
          <p:nvPr/>
        </p:nvSpPr>
        <p:spPr>
          <a:xfrm>
            <a:off x="25776" y="234700"/>
            <a:ext cx="8907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Рассчитываем выборку для проведения теста</a:t>
            </a:r>
            <a:endParaRPr sz="1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